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47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56" r:id="rId18"/>
    <p:sldId id="559" r:id="rId19"/>
    <p:sldId id="514" r:id="rId20"/>
    <p:sldId id="526" r:id="rId21"/>
    <p:sldId id="525" r:id="rId22"/>
    <p:sldId id="532" r:id="rId23"/>
    <p:sldId id="527" r:id="rId24"/>
    <p:sldId id="528" r:id="rId25"/>
    <p:sldId id="537" r:id="rId26"/>
    <p:sldId id="560" r:id="rId27"/>
    <p:sldId id="536" r:id="rId28"/>
    <p:sldId id="538" r:id="rId29"/>
    <p:sldId id="535" r:id="rId30"/>
    <p:sldId id="515" r:id="rId31"/>
    <p:sldId id="561" r:id="rId32"/>
    <p:sldId id="522" r:id="rId33"/>
    <p:sldId id="523" r:id="rId34"/>
    <p:sldId id="524" r:id="rId35"/>
    <p:sldId id="540" r:id="rId36"/>
    <p:sldId id="541" r:id="rId37"/>
    <p:sldId id="542" r:id="rId38"/>
    <p:sldId id="543" r:id="rId39"/>
    <p:sldId id="549" r:id="rId40"/>
    <p:sldId id="550" r:id="rId41"/>
    <p:sldId id="574" r:id="rId42"/>
    <p:sldId id="576" r:id="rId43"/>
    <p:sldId id="553" r:id="rId44"/>
    <p:sldId id="554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56"/>
            <p14:sldId id="559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</p14:sldIdLst>
        </p14:section>
        <p14:section name="Firebase" id="{525C6100-44AD-4203-B5F4-186A531C1FD0}">
          <p14:sldIdLst>
            <p14:sldId id="527"/>
            <p14:sldId id="528"/>
            <p14:sldId id="537"/>
            <p14:sldId id="560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6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49"/>
            <p14:sldId id="550"/>
            <p14:sldId id="574"/>
            <p14:sldId id="576"/>
            <p14:sldId id="55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5280" autoAdjust="0"/>
  </p:normalViewPr>
  <p:slideViewPr>
    <p:cSldViewPr>
      <p:cViewPr varScale="1">
        <p:scale>
          <a:sx n="82" d="100"/>
          <a:sy n="82" d="100"/>
        </p:scale>
        <p:origin x="648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3/19/2019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-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0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-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7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pic>
        <p:nvPicPr>
          <p:cNvPr id="12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rest-architectural-constrai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" TargetMode="External"/><Relationship Id="rId2" Type="http://schemas.openxmlformats.org/officeDocument/2006/relationships/hyperlink" Target="http://myservice.com/api/posts/17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some-service.org/api/posts/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pi.github.com/repos/testnakov/test-nakov-repo/issu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7" Type="http://schemas.openxmlformats.org/officeDocument/2006/relationships/hyperlink" Target="https://testapp-fc138.firebaseio.com/books/6.js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stapp-fc138.firebaseio.com/books/1/author.json" TargetMode="External"/><Relationship Id="rId5" Type="http://schemas.openxmlformats.org/officeDocument/2006/relationships/hyperlink" Target="https://testapp-fc138.firebaseio.com/books/1.json" TargetMode="External"/><Relationship Id="rId4" Type="http://schemas.openxmlformats.org/officeDocument/2006/relationships/hyperlink" Target="https://testapp-fc138.firebaseio.com/books.js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1567/Lab-HTTP-and-RES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67/Lab-HTTP-and-RES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1567/Lab-HTTP-and-RE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as.kinvey.com/appdata/%7bapp_id%7d/posts" TargetMode="Externa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judge.softuni.bg/Contests/1567/Lab-HTTP-and-REST" TargetMode="Externa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as.kinvey.com/appdata/%7bapp_id%7d/posts/id" TargetMode="Externa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judge.softuni.bg/Contests/1567/Lab-HTTP-and-REST" TargetMode="Externa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1567/Lab-HTTP-and-RES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judge.softuni.bg/Contests/1567/Lab-HTTP-and-REST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s-ap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83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81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6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7.png"/><Relationship Id="rId10" Type="http://schemas.openxmlformats.org/officeDocument/2006/relationships/image" Target="../media/image80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7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85.png"/><Relationship Id="rId27" Type="http://schemas.openxmlformats.org/officeDocument/2006/relationships/hyperlink" Target="http://smartit.bg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8.jpe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9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1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5812" y="6248400"/>
            <a:ext cx="168793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278046"/>
            <a:ext cx="1488029" cy="14880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3907020"/>
            <a:ext cx="3740352" cy="969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53" y="1826600"/>
            <a:ext cx="2142802" cy="21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01757" cy="5201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        HTTP request / response body should be processed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59539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                                                                                                  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7421" y="3035685"/>
            <a:ext cx="4288409" cy="720346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184951" y="4573233"/>
            <a:ext cx="5181600" cy="757479"/>
          </a:xfrm>
          <a:prstGeom prst="wedgeRoundRectCallout">
            <a:avLst>
              <a:gd name="adj1" fmla="val -54921"/>
              <a:gd name="adj2" fmla="val 310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Financial-Report-April-2016.pdf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3612" y="2428821"/>
            <a:ext cx="2895600" cy="492450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2" y="1676400"/>
            <a:ext cx="3793282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5812" y="6198986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Chrome Developer Tools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60605"/>
            <a:ext cx="9448800" cy="48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908" y="6182822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2"/>
              </a:rPr>
              <a:t>Read more about Fiddler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1220140"/>
            <a:ext cx="9144000" cy="49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7908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8" y="1271460"/>
            <a:ext cx="8326360" cy="4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Architecture for </a:t>
            </a:r>
            <a:r>
              <a:rPr lang="en-US" sz="3200" b="1" dirty="0">
                <a:solidFill>
                  <a:schemeClr val="bg1"/>
                </a:solidFill>
              </a:rPr>
              <a:t>client-server communication</a:t>
            </a:r>
            <a:r>
              <a:rPr lang="en-US" sz="3200" dirty="0"/>
              <a:t> over HTTP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Resources have </a:t>
            </a:r>
            <a:r>
              <a:rPr lang="en-US" sz="3200" b="1" dirty="0">
                <a:solidFill>
                  <a:schemeClr val="bg1"/>
                </a:solidFill>
              </a:rPr>
              <a:t>URI</a:t>
            </a:r>
            <a:r>
              <a:rPr lang="en-US" sz="3200" dirty="0"/>
              <a:t> (address)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Can be </a:t>
            </a:r>
            <a:r>
              <a:rPr lang="en-US" sz="3200" b="1" dirty="0">
                <a:solidFill>
                  <a:schemeClr val="bg1"/>
                </a:solidFill>
              </a:rPr>
              <a:t>created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retrieved</a:t>
            </a:r>
            <a:r>
              <a:rPr lang="en-US" sz="3200" dirty="0"/>
              <a:t>/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modified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deleted</a:t>
            </a:r>
            <a:r>
              <a:rPr lang="en-US" sz="3200" dirty="0"/>
              <a:t>/etc.</a:t>
            </a:r>
          </a:p>
          <a:p>
            <a:r>
              <a:rPr lang="en-US" sz="3200" dirty="0"/>
              <a:t>RESTful API/RESTful Service</a:t>
            </a:r>
          </a:p>
          <a:p>
            <a:pPr lvl="1"/>
            <a:r>
              <a:rPr lang="en-US" sz="3200" dirty="0"/>
              <a:t>Provides access to </a:t>
            </a:r>
            <a:r>
              <a:rPr lang="en-US" sz="3200" b="1" dirty="0">
                <a:solidFill>
                  <a:schemeClr val="bg1"/>
                </a:solidFill>
              </a:rPr>
              <a:t>server-side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resources</a:t>
            </a:r>
            <a:r>
              <a:rPr lang="en-US" sz="3200" dirty="0"/>
              <a:t> via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85182" y="3248887"/>
            <a:ext cx="4516846" cy="381000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0" b="1" dirty="0">
                <a:solidFill>
                  <a:srgbClr val="FFFFFF"/>
                </a:solidFill>
              </a:rPr>
              <a:t>Resource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5182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5236" y="426417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85229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1651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75412" y="2590800"/>
            <a:ext cx="5341723" cy="3699274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70930" y="2864288"/>
            <a:ext cx="5118486" cy="209474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0930" y="5107822"/>
            <a:ext cx="5118486" cy="1070406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538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730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08394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0439861" y="5382788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DELETE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03224" y="5842275"/>
            <a:ext cx="150207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Uniform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8054" y="2851325"/>
            <a:ext cx="46038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URI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0750" y="2593788"/>
            <a:ext cx="157241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REST Web Service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87228" y="4959028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12959" y="497199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703694" y="495708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903986" y="4956930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15828" y="3629887"/>
            <a:ext cx="304800" cy="632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513926" y="3637961"/>
            <a:ext cx="307339" cy="645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80673" y="3641015"/>
            <a:ext cx="357487" cy="6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439861" y="3637109"/>
            <a:ext cx="386145" cy="647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/>
              <a:t>REST defines </a:t>
            </a:r>
            <a:r>
              <a:rPr lang="en-US" sz="3200" b="1" dirty="0">
                <a:solidFill>
                  <a:schemeClr val="bg1"/>
                </a:solidFill>
              </a:rPr>
              <a:t>6 architectural constraints </a:t>
            </a:r>
            <a:r>
              <a:rPr lang="en-US" sz="3200" dirty="0"/>
              <a:t>which make any web service - a true RESTful API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Client-server architecture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Statelessness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Cacheable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Layered system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Code on demand (optional)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Uniform interface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6794" y="6320786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 more about REST Architectural Constraints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5908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/>
            <a:r>
              <a:rPr lang="en-US" dirty="0"/>
              <a:t>The process of verifying the identity of a user or computer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Who are you? How you prove it?</a:t>
            </a:r>
          </a:p>
          <a:p>
            <a:pPr lvl="1"/>
            <a:r>
              <a:rPr lang="en-US" dirty="0"/>
              <a:t>Credentials can be password, smart card, external token,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/>
            <a:r>
              <a:rPr lang="en-US" dirty="0"/>
              <a:t>The process of determining what a user is permitted to do on a computer or network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What are you allowed to do?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Can you see this page?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41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Create a new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Get all posts / specific post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Delete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Replace / modify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0412" y="2852757"/>
            <a:ext cx="9374188" cy="587441"/>
            <a:chOff x="869948" y="1895724"/>
            <a:chExt cx="10253663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7997" y="1719573"/>
            <a:ext cx="9372600" cy="587441"/>
            <a:chOff x="869948" y="1895724"/>
            <a:chExt cx="10253663" cy="587441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0412" y="3559546"/>
            <a:ext cx="9374188" cy="587441"/>
            <a:chOff x="869948" y="1895724"/>
            <a:chExt cx="10253663" cy="587441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0412" y="4684647"/>
            <a:ext cx="9374189" cy="587441"/>
            <a:chOff x="869947" y="1895724"/>
            <a:chExt cx="7839108" cy="587441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672944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0412" y="5817831"/>
            <a:ext cx="9359611" cy="587442"/>
            <a:chOff x="869947" y="1895723"/>
            <a:chExt cx="7826918" cy="587442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511591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PUT/PATCH </a:t>
              </a: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381537" y="1895723"/>
              <a:ext cx="631532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838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74650" y="1195388"/>
            <a:ext cx="11814175" cy="520223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Using </a:t>
            </a:r>
            <a:r>
              <a:rPr lang="en-US" sz="3200" noProof="1"/>
              <a:t>Kinvey</a:t>
            </a:r>
            <a:r>
              <a:rPr lang="en-US" sz="3200" dirty="0"/>
              <a:t> </a:t>
            </a:r>
            <a:r>
              <a:rPr lang="en-US" sz="3200" noProof="1"/>
              <a:t>mBaaS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user's all public repositories:</a:t>
            </a:r>
          </a:p>
          <a:p>
            <a:endParaRPr lang="en-US" sz="3200" dirty="0"/>
          </a:p>
          <a:p>
            <a:r>
              <a:rPr lang="en-US" sz="3200" dirty="0"/>
              <a:t>Get all commits from a public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issues/issue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51948" y="1802975"/>
            <a:ext cx="10252800" cy="587441"/>
            <a:chOff x="869948" y="1895724"/>
            <a:chExt cx="10253663" cy="58744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748" y="3091495"/>
            <a:ext cx="10240412" cy="525886"/>
            <a:chOff x="877513" y="3307025"/>
            <a:chExt cx="10240412" cy="5258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5"/>
              <a:ext cx="10692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1212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976790" y="4437596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67219" y="4437596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975202" y="5105400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/repos/testnakov/test-nakov-repo/issues/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67218" y="5105400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Get all labels for certain issue from a public repository: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32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1731074"/>
            <a:ext cx="11049000" cy="956779"/>
            <a:chOff x="531812" y="1895718"/>
            <a:chExt cx="10591800" cy="956779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8"/>
              <a:ext cx="1600200" cy="954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0089" y="3222808"/>
            <a:ext cx="11059323" cy="2782493"/>
            <a:chOff x="750089" y="3711896"/>
            <a:chExt cx="11059323" cy="2782493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711896"/>
              <a:ext cx="1658988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720307"/>
              <a:ext cx="9390013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20307"/>
              <a:ext cx="165898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09076" y="5378389"/>
              <a:ext cx="9400336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50089" y="5378389"/>
              <a:ext cx="1658987" cy="1116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2057400"/>
            <a:ext cx="3643308" cy="1219200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/>
              <a:t>Mobile and web development platform. It provides: </a:t>
            </a:r>
          </a:p>
          <a:p>
            <a:pPr lvl="1"/>
            <a:r>
              <a:rPr lang="en-US" sz="3200" dirty="0"/>
              <a:t>Realtime database</a:t>
            </a:r>
          </a:p>
          <a:p>
            <a:pPr lvl="1"/>
            <a:r>
              <a:rPr lang="en-US" sz="3200" dirty="0"/>
              <a:t>Backend as a service</a:t>
            </a:r>
          </a:p>
          <a:p>
            <a:pPr lvl="1"/>
            <a:r>
              <a:rPr lang="en-US" sz="3200" dirty="0"/>
              <a:t>JSON-based data structure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886200"/>
            <a:ext cx="4834372" cy="22818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466012" y="1752600"/>
            <a:ext cx="3074181" cy="961416"/>
          </a:xfrm>
          <a:prstGeom prst="wedgeRoundRectCallout">
            <a:avLst>
              <a:gd name="adj1" fmla="val -70044"/>
              <a:gd name="adj2" fmla="val 454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Append </a:t>
            </a:r>
            <a:r>
              <a:rPr lang="en-US" b="1" noProof="1">
                <a:solidFill>
                  <a:schemeClr val="bg1"/>
                </a:solidFill>
              </a:rPr>
              <a:t>.json </a:t>
            </a:r>
            <a:r>
              <a:rPr lang="en-US" b="1" noProof="1">
                <a:solidFill>
                  <a:srgbClr val="FFFFFF"/>
                </a:solidFill>
              </a:rPr>
              <a:t>to your DB object URL</a:t>
            </a: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Firebase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798" y="2209800"/>
            <a:ext cx="800099" cy="922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2412" y="2286000"/>
            <a:ext cx="25997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2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0057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- 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94945" y="1247183"/>
            <a:ext cx="980908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https://testapp-fc138.firebaseio.com/.json</a:t>
            </a:r>
            <a:endParaRPr lang="en-US" b="1" noProof="1">
              <a:solidFill>
                <a:schemeClr val="tx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5338" y="1944262"/>
            <a:ext cx="11238688" cy="587441"/>
            <a:chOff x="646937" y="1895724"/>
            <a:chExt cx="10476675" cy="58744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38" y="2706262"/>
            <a:ext cx="11238688" cy="587441"/>
            <a:chOff x="646937" y="1895724"/>
            <a:chExt cx="10476675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546" y="3447991"/>
            <a:ext cx="11244480" cy="587442"/>
            <a:chOff x="646937" y="1895723"/>
            <a:chExt cx="10476675" cy="587442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https://testapp-fc138.firebaseio.com/books/1/author.json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2865" y="4191000"/>
            <a:ext cx="11231163" cy="1173603"/>
            <a:chOff x="537293" y="3694093"/>
            <a:chExt cx="10814919" cy="1173603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7293" y="3694093"/>
              <a:ext cx="1369377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7687" y="4280255"/>
              <a:ext cx="136929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47544" cy="587441"/>
            <a:chOff x="530046" y="3694093"/>
            <a:chExt cx="10822166" cy="587441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7"/>
                </a:rPr>
                <a:t>https://testapp-fc138.firebaseio.com/books/6.json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459546" y="1247182"/>
            <a:ext cx="142960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895684" y="4777161"/>
            <a:ext cx="980908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{"title":"New title", "author":"New author"}</a:t>
            </a:r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- CRUD Operations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63734"/>
            <a:chOff x="530046" y="3694093"/>
            <a:chExt cx="10822166" cy="116373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{"title":"Edited", "year":1980, "ISBN":"954X"}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56271"/>
            <a:ext cx="11238688" cy="1163734"/>
            <a:chOff x="530046" y="3694093"/>
            <a:chExt cx="10822166" cy="1163734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77467"/>
            <a:chOff x="530046" y="3694092"/>
            <a:chExt cx="10822166" cy="117746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84117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84118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87442"/>
            <a:chOff x="530046" y="3694092"/>
            <a:chExt cx="10822166" cy="587442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6060" y="6244377"/>
            <a:ext cx="1106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Kinvey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209800"/>
            <a:ext cx="3351213" cy="8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400" dirty="0"/>
              <a:t>Mobile Back-End as a Service (</a:t>
            </a:r>
            <a:r>
              <a:rPr lang="en-US" sz="3400" noProof="1"/>
              <a:t>mBaaS</a:t>
            </a:r>
            <a:r>
              <a:rPr lang="en-US" sz="34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Holds your app / mobile </a:t>
            </a:r>
            <a:r>
              <a:rPr lang="en-US" sz="3200" b="1" dirty="0">
                <a:solidFill>
                  <a:schemeClr val="bg1"/>
                </a:solidFill>
              </a:rPr>
              <a:t>app data </a:t>
            </a:r>
            <a:r>
              <a:rPr lang="en-US" sz="3200" dirty="0"/>
              <a:t>in the cloud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Hold </a:t>
            </a:r>
            <a:r>
              <a:rPr lang="en-US" sz="3200" b="1" dirty="0">
                <a:solidFill>
                  <a:schemeClr val="bg1"/>
                </a:solidFill>
              </a:rPr>
              <a:t>users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user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Users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Data collections (API for CRUD operations)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Files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Back-End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03" y="4344431"/>
            <a:ext cx="2729173" cy="118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5528037"/>
            <a:ext cx="3001479" cy="7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#JS-CORE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Kinvey</a:t>
            </a:r>
            <a:r>
              <a:rPr lang="de-DE" dirty="0"/>
              <a:t>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209800"/>
            <a:ext cx="3351213" cy="8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60" y="1447800"/>
            <a:ext cx="8001000" cy="436531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515832" y="2514600"/>
            <a:ext cx="2356190" cy="1895048"/>
          </a:xfrm>
          <a:prstGeom prst="wedgeRoundRectCallout">
            <a:avLst>
              <a:gd name="adj1" fmla="val -60708"/>
              <a:gd name="adj2" fmla="val -295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authentication</a:t>
            </a:r>
            <a:b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user: guest</a:t>
            </a:r>
          </a:p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pass: guest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https://judge.softuni.bg/Contests/1567/Lab-HTTP-and-REST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094412" y="1185720"/>
            <a:ext cx="5812149" cy="582661"/>
          </a:xfrm>
          <a:prstGeom prst="wedgeRoundRectCallout">
            <a:avLst>
              <a:gd name="adj1" fmla="val -56502"/>
              <a:gd name="adj2" fmla="val 32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https://baas.kinvey.com/appdata/{app_id}</a:t>
            </a:r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</a:t>
            </a:r>
            <a:r>
              <a:rPr lang="en-US" sz="3200" b="1" dirty="0">
                <a:latin typeface="+mj-lt"/>
              </a:rPr>
              <a:t>  </a:t>
            </a:r>
          </a:p>
          <a:p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GET</a:t>
            </a:r>
          </a:p>
          <a:p>
            <a:r>
              <a:rPr lang="en-US" sz="3200" dirty="0">
                <a:latin typeface="+mj-lt"/>
              </a:rPr>
              <a:t>Authentication: Basic</a:t>
            </a:r>
          </a:p>
          <a:p>
            <a:pPr lvl="1"/>
            <a:r>
              <a:rPr lang="en-US" sz="3200" dirty="0">
                <a:latin typeface="+mj-lt"/>
              </a:rPr>
              <a:t>User: guest</a:t>
            </a:r>
          </a:p>
          <a:p>
            <a:pPr lvl="1"/>
            <a:r>
              <a:rPr lang="en-US" sz="3200" dirty="0">
                <a:latin typeface="+mj-lt"/>
              </a:rPr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2286000"/>
            <a:ext cx="5047315" cy="3043933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3"/>
              </a:rPr>
              <a:t>https://baas.kinvey.com/appdata/{app_id}/posts</a:t>
            </a:r>
            <a:r>
              <a:rPr lang="en-US" sz="3200" b="1" dirty="0">
                <a:latin typeface="+mj-lt"/>
              </a:rPr>
              <a:t> 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 guest / guest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Request body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title: New Title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body: 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56" y="2364205"/>
            <a:ext cx="5043375" cy="2920757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3"/>
              </a:rPr>
              <a:t>https://baas.kinvey.com/appdata/{app_id}/posts/id</a:t>
            </a:r>
            <a:r>
              <a:rPr lang="en-US" sz="3200" dirty="0">
                <a:latin typeface="+mj-lt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Authentication: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guest / guest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Body: (empty)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2667000"/>
            <a:ext cx="5287542" cy="2709244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6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https://baas.kinvey.com/appdata/{app_id}/posts/id</a:t>
            </a:r>
            <a:r>
              <a:rPr lang="en-US" sz="3200" b="1" dirty="0">
                <a:latin typeface="+mj-lt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User / pass: guest / 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3362" y="5372127"/>
            <a:ext cx="11049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2507696"/>
            <a:ext cx="5181599" cy="2465254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solidFill>
                  <a:schemeClr val="bg1"/>
                </a:solidFill>
                <a:latin typeface="+mj-lt"/>
                <a:hlinkClick r:id="rId2"/>
              </a:rPr>
              <a:t>https://baas.kinvey.com/user/{app_id}/login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Authentication: Basic</a:t>
            </a:r>
          </a:p>
          <a:p>
            <a:pPr lvl="1">
              <a:lnSpc>
                <a:spcPct val="110000"/>
              </a:lnSpc>
            </a:pPr>
            <a:r>
              <a:rPr lang="en-US" sz="3200" dirty="0">
                <a:latin typeface="+mj-lt"/>
              </a:rPr>
              <a:t>User/pass: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app_id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app_secret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Body:</a:t>
            </a:r>
          </a:p>
          <a:p>
            <a:pPr>
              <a:lnSpc>
                <a:spcPct val="11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Returns: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authtoken</a:t>
            </a:r>
            <a:endParaRPr lang="en-US" sz="3200" i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89412" y="5410200"/>
            <a:ext cx="628777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"authtoken": "fd6d989d-0930-4c…wI="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2175649"/>
            <a:ext cx="4381458" cy="254994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32413" y="4635018"/>
            <a:ext cx="57912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{"username":"…", "password":"…"}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997" y="6306763"/>
            <a:ext cx="110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https://judge.softuni.bg/Contests/1567/Lab-HTTP-and-REST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URL: </a:t>
            </a:r>
            <a:r>
              <a:rPr lang="en-US" sz="3200" b="1" dirty="0">
                <a:latin typeface="+mj-lt"/>
                <a:hlinkClick r:id="rId2"/>
              </a:rPr>
              <a:t>https://baas.kinvey.com/user/{app_id}/_logout</a:t>
            </a:r>
            <a:endParaRPr lang="en-US" sz="3200" b="1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Method: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Authorization: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</a:rPr>
              <a:t>Kinvey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&lt;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authtoken&gt;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Use the token given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+mj-lt"/>
              </a:rPr>
              <a:t>Returns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204 No Content</a:t>
            </a:r>
            <a:endParaRPr lang="en-US" sz="32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Authorization:</a:t>
            </a:r>
          </a:p>
          <a:p>
            <a:pPr algn="ctr" defTabSz="914400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71619" y="1661847"/>
            <a:ext cx="8279705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>
                <a:solidFill>
                  <a:schemeClr val="bg2"/>
                </a:solidFill>
              </a:rPr>
              <a:t> is text-based request-response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</a:t>
            </a:r>
            <a:r>
              <a:rPr lang="en-US" sz="3200" dirty="0">
                <a:solidFill>
                  <a:schemeClr val="bg2"/>
                </a:solidFill>
              </a:rPr>
              <a:t> uses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DELETE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RESTful</a:t>
            </a:r>
            <a:r>
              <a:rPr lang="en-US" sz="3200" dirty="0">
                <a:solidFill>
                  <a:schemeClr val="bg2"/>
                </a:solidFill>
              </a:rPr>
              <a:t> services address resources by URL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CRUD</a:t>
            </a:r>
            <a:r>
              <a:rPr lang="en-US" sz="3000" dirty="0">
                <a:solidFill>
                  <a:schemeClr val="bg2"/>
                </a:solidFill>
              </a:rPr>
              <a:t> operations over HTTP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Firebase is </a:t>
            </a:r>
            <a:r>
              <a:rPr lang="en-US" sz="3200" b="1" dirty="0">
                <a:solidFill>
                  <a:schemeClr val="bg1"/>
                </a:solidFill>
              </a:rPr>
              <a:t>JSON-based</a:t>
            </a:r>
            <a:r>
              <a:rPr lang="en-US" sz="3200" dirty="0">
                <a:solidFill>
                  <a:schemeClr val="bg2"/>
                </a:solidFill>
              </a:rPr>
              <a:t> cloud database </a:t>
            </a:r>
            <a:endParaRPr lang="bg-BG" sz="32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>
                <a:solidFill>
                  <a:schemeClr val="bg2"/>
                </a:solidFill>
              </a:rPr>
              <a:t>     </a:t>
            </a:r>
            <a:r>
              <a:rPr lang="en-US" sz="3200" dirty="0">
                <a:solidFill>
                  <a:schemeClr val="bg2"/>
                </a:solidFill>
              </a:rPr>
              <a:t>(</a:t>
            </a:r>
            <a:r>
              <a:rPr lang="en-US" sz="3200" noProof="1">
                <a:solidFill>
                  <a:schemeClr val="bg2"/>
                </a:solidFill>
              </a:rPr>
              <a:t>mBaaS</a:t>
            </a:r>
            <a:r>
              <a:rPr lang="en-US" sz="3200" dirty="0">
                <a:solidFill>
                  <a:schemeClr val="bg2"/>
                </a:solidFill>
              </a:rPr>
              <a:t>) with </a:t>
            </a:r>
            <a:r>
              <a:rPr lang="en-US" sz="3200" b="1" dirty="0">
                <a:solidFill>
                  <a:schemeClr val="bg1"/>
                </a:solidFill>
              </a:rPr>
              <a:t>REST API</a:t>
            </a:r>
          </a:p>
          <a:p>
            <a:pPr>
              <a:lnSpc>
                <a:spcPct val="100000"/>
              </a:lnSpc>
            </a:pPr>
            <a:r>
              <a:rPr lang="en-US" sz="3200" noProof="1">
                <a:solidFill>
                  <a:schemeClr val="bg2"/>
                </a:solidFill>
              </a:rPr>
              <a:t>Kinvey</a:t>
            </a:r>
            <a:r>
              <a:rPr lang="en-US" sz="3200" dirty="0">
                <a:solidFill>
                  <a:schemeClr val="bg2"/>
                </a:solidFill>
              </a:rPr>
              <a:t> is </a:t>
            </a:r>
            <a:r>
              <a:rPr lang="en-US" sz="3200" b="1" dirty="0">
                <a:solidFill>
                  <a:schemeClr val="bg1"/>
                </a:solidFill>
              </a:rPr>
              <a:t>collection-based</a:t>
            </a:r>
            <a:r>
              <a:rPr lang="en-US" sz="3200" dirty="0">
                <a:solidFill>
                  <a:schemeClr val="bg2"/>
                </a:solidFill>
              </a:rPr>
              <a:t> could database         (</a:t>
            </a:r>
            <a:r>
              <a:rPr lang="en-US" sz="3200" noProof="1">
                <a:solidFill>
                  <a:schemeClr val="bg2"/>
                </a:solidFill>
              </a:rPr>
              <a:t>mBaaS</a:t>
            </a:r>
            <a:r>
              <a:rPr lang="en-US" sz="3200" dirty="0">
                <a:solidFill>
                  <a:schemeClr val="bg2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841523C-8457-4F57-99F0-F9DD8BE8A293}"/>
              </a:ext>
            </a:extLst>
          </p:cNvPr>
          <p:cNvSpPr txBox="1">
            <a:spLocks/>
          </p:cNvSpPr>
          <p:nvPr/>
        </p:nvSpPr>
        <p:spPr>
          <a:xfrm>
            <a:off x="0" y="6427434"/>
            <a:ext cx="12117388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https://softuni.bg/courses/js-apps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/>
            <a:r>
              <a:rPr lang="en-US" sz="3200" dirty="0"/>
              <a:t>Text-based client-server protocol for the Internet</a:t>
            </a:r>
          </a:p>
          <a:p>
            <a:pPr lvl="1"/>
            <a:r>
              <a:rPr lang="en-US" sz="3200" dirty="0"/>
              <a:t>For transferring Web resources (HTML files, images, styles, etc.)</a:t>
            </a:r>
          </a:p>
          <a:p>
            <a:pPr lvl="1"/>
            <a:r>
              <a:rPr lang="en-US" sz="3200" dirty="0"/>
              <a:t>Request-response based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2638" y="5540720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5809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-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                                             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                     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3212" y="1145309"/>
            <a:ext cx="11998472" cy="5251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GB" sz="3200" b="1" dirty="0">
                <a:solidFill>
                  <a:schemeClr val="bg1"/>
                </a:solidFill>
              </a:rPr>
              <a:t>HTTP</a:t>
            </a:r>
            <a:r>
              <a:rPr lang="en-GB" sz="3200" dirty="0"/>
              <a:t> defines </a:t>
            </a:r>
            <a:r>
              <a:rPr lang="en-GB" sz="3200" b="1" dirty="0">
                <a:solidFill>
                  <a:schemeClr val="bg1"/>
                </a:solidFill>
              </a:rPr>
              <a:t>methods</a:t>
            </a:r>
            <a:r>
              <a:rPr lang="en-GB" sz="3200" dirty="0"/>
              <a:t> to indicate the desired action to be performed on the identified resource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044796"/>
              </p:ext>
            </p:extLst>
          </p:nvPr>
        </p:nvGraphicFramePr>
        <p:xfrm>
          <a:off x="2589212" y="2243429"/>
          <a:ext cx="6477000" cy="4499237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1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07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61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3248374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416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195" y="4577349"/>
            <a:ext cx="356547" cy="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61952"/>
            <a:ext cx="10689432" cy="5093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</a:t>
            </a:r>
            <a:r>
              <a:rPr lang="bg-BG" dirty="0"/>
              <a:t>-</a:t>
            </a:r>
            <a:r>
              <a:rPr lang="en-US" dirty="0"/>
              <a:t>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0719" y="2437075"/>
            <a:ext cx="2507386" cy="645268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</a:t>
            </a: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2" y="1371600"/>
            <a:ext cx="2590800" cy="417112"/>
          </a:xfrm>
          <a:prstGeom prst="wedgeRoundRectCallout">
            <a:avLst>
              <a:gd name="adj1" fmla="val -73391"/>
              <a:gd name="adj2" fmla="val 1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25887" y="5741519"/>
            <a:ext cx="3722218" cy="506881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request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</a:t>
            </a: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5302" y="1166077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1"/>
            <a:ext cx="2525631" cy="49373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</a:t>
            </a: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2209799"/>
            <a:ext cx="2133600" cy="398749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</a:t>
            </a: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32412" y="4191000"/>
            <a:ext cx="3428134" cy="851796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request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</a:t>
            </a: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1428753" y="1152490"/>
            <a:ext cx="9331318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41670" y="1204615"/>
            <a:ext cx="3952257" cy="464950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84701" y="2819400"/>
            <a:ext cx="2628620" cy="708343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response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999412" y="5105400"/>
            <a:ext cx="2439381" cy="697633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response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599943"/>
              </p:ext>
            </p:extLst>
          </p:nvPr>
        </p:nvGraphicFramePr>
        <p:xfrm>
          <a:off x="551935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rgbClr val="234465"/>
    </a:dk1>
    <a:lt1>
      <a:srgbClr val="FFA000"/>
    </a:lt1>
    <a:dk2>
      <a:srgbClr val="234465"/>
    </a:dk2>
    <a:lt2>
      <a:srgbClr val="FFFFFF"/>
    </a:lt2>
    <a:accent1>
      <a:srgbClr val="F7C86D"/>
    </a:accent1>
    <a:accent2>
      <a:srgbClr val="00B050"/>
    </a:accent2>
    <a:accent3>
      <a:srgbClr val="44A9F8"/>
    </a:accent3>
    <a:accent4>
      <a:srgbClr val="7030A0"/>
    </a:accent4>
    <a:accent5>
      <a:srgbClr val="67748E"/>
    </a:accent5>
    <a:accent6>
      <a:srgbClr val="F4F5F7"/>
    </a:accent6>
    <a:hlink>
      <a:srgbClr val="F2AC44"/>
    </a:hlink>
    <a:folHlink>
      <a:srgbClr val="F6C781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rgbClr val="234465"/>
    </a:dk1>
    <a:lt1>
      <a:srgbClr val="FFA000"/>
    </a:lt1>
    <a:dk2>
      <a:srgbClr val="234465"/>
    </a:dk2>
    <a:lt2>
      <a:srgbClr val="FFFFFF"/>
    </a:lt2>
    <a:accent1>
      <a:srgbClr val="F7C86D"/>
    </a:accent1>
    <a:accent2>
      <a:srgbClr val="00B050"/>
    </a:accent2>
    <a:accent3>
      <a:srgbClr val="44A9F8"/>
    </a:accent3>
    <a:accent4>
      <a:srgbClr val="7030A0"/>
    </a:accent4>
    <a:accent5>
      <a:srgbClr val="67748E"/>
    </a:accent5>
    <a:accent6>
      <a:srgbClr val="F4F5F7"/>
    </a:accent6>
    <a:hlink>
      <a:srgbClr val="F2AC44"/>
    </a:hlink>
    <a:folHlink>
      <a:srgbClr val="F6C78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5266</TotalTime>
  <Words>2004</Words>
  <Application>Microsoft Office PowerPoint</Application>
  <PresentationFormat>Custom</PresentationFormat>
  <Paragraphs>406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1_SoftUni3_1</vt:lpstr>
      <vt:lpstr>REST Services</vt:lpstr>
      <vt:lpstr>Table of Contents</vt:lpstr>
      <vt:lpstr>Have a Question?</vt:lpstr>
      <vt:lpstr>HTTP Basics</vt:lpstr>
      <vt:lpstr>HTTP Request Methods</vt:lpstr>
      <vt:lpstr>HTTP GET Request - Example</vt:lpstr>
      <vt:lpstr>HTTP POST Request - Example</vt:lpstr>
      <vt:lpstr>HTTP Response - Example</vt:lpstr>
      <vt:lpstr>HTTP Response Status Codes</vt:lpstr>
      <vt:lpstr>Content-Type and Disposition</vt:lpstr>
      <vt:lpstr>PowerPoint Presentation</vt:lpstr>
      <vt:lpstr>Chrome Developer Tools</vt:lpstr>
      <vt:lpstr>Fiddler</vt:lpstr>
      <vt:lpstr>Postman</vt:lpstr>
      <vt:lpstr>REST and RESTful Services</vt:lpstr>
      <vt:lpstr>REST Architectural Constraints</vt:lpstr>
      <vt:lpstr>Authentication vs. Authorization</vt:lpstr>
      <vt:lpstr>REST and RESTful Services - Example</vt:lpstr>
      <vt:lpstr>PowerPoint Presentation</vt:lpstr>
      <vt:lpstr>GitHub API</vt:lpstr>
      <vt:lpstr>GitHub API (2)</vt:lpstr>
      <vt:lpstr>PowerPoint Presentation</vt:lpstr>
      <vt:lpstr>Firebase</vt:lpstr>
      <vt:lpstr>Accessing Firebase REST API with Postman</vt:lpstr>
      <vt:lpstr>PowerPoint Presentation</vt:lpstr>
      <vt:lpstr>Firebase REST API - CRUD Operations</vt:lpstr>
      <vt:lpstr>Firebase REST API - CRUD Operations (2)</vt:lpstr>
      <vt:lpstr>PowerPoint Presentation</vt:lpstr>
      <vt:lpstr>Kinvey as Back-End</vt:lpstr>
      <vt:lpstr>PowerPoint Presentation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antonoaatanasova</cp:lastModifiedBy>
  <cp:revision>283</cp:revision>
  <dcterms:created xsi:type="dcterms:W3CDTF">2014-01-02T17:00:34Z</dcterms:created>
  <dcterms:modified xsi:type="dcterms:W3CDTF">2019-03-19T13:18:07Z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